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0"/>
  </p:notesMasterIdLst>
  <p:handoutMasterIdLst>
    <p:handoutMasterId r:id="rId21"/>
  </p:handoutMasterIdLst>
  <p:sldIdLst>
    <p:sldId id="256" r:id="rId5"/>
    <p:sldId id="315" r:id="rId6"/>
    <p:sldId id="347" r:id="rId7"/>
    <p:sldId id="348" r:id="rId8"/>
    <p:sldId id="360" r:id="rId9"/>
    <p:sldId id="349" r:id="rId10"/>
    <p:sldId id="350" r:id="rId11"/>
    <p:sldId id="351" r:id="rId12"/>
    <p:sldId id="357" r:id="rId13"/>
    <p:sldId id="356" r:id="rId14"/>
    <p:sldId id="354" r:id="rId15"/>
    <p:sldId id="355" r:id="rId16"/>
    <p:sldId id="359" r:id="rId17"/>
    <p:sldId id="325" r:id="rId18"/>
    <p:sldId id="358" r:id="rId1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86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5878" autoAdjust="0"/>
  </p:normalViewPr>
  <p:slideViewPr>
    <p:cSldViewPr>
      <p:cViewPr varScale="1">
        <p:scale>
          <a:sx n="138" d="100"/>
          <a:sy n="138" d="100"/>
        </p:scale>
        <p:origin x="-6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989DA4BA-1AF4-4CB9-A223-0C787B53DF5C}" type="datetimeFigureOut">
              <a:rPr lang="nl-NL" smtClean="0"/>
              <a:t>20-07-17</a:t>
            </a:fld>
            <a:endParaRPr lang="nl-NL"/>
          </a:p>
        </p:txBody>
      </p:sp>
      <p:sp>
        <p:nvSpPr>
          <p:cNvPr id="4" name="Tijdelijke aanduiding voor voetteks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553B3414-634E-4E81-8771-BDC9923A778D}" type="slidenum">
              <a:rPr lang="nl-NL" smtClean="0"/>
              <a:t>‹nr.›</a:t>
            </a:fld>
            <a:endParaRPr lang="nl-NL"/>
          </a:p>
        </p:txBody>
      </p:sp>
    </p:spTree>
    <p:extLst>
      <p:ext uri="{BB962C8B-B14F-4D97-AF65-F5344CB8AC3E}">
        <p14:creationId xmlns:p14="http://schemas.microsoft.com/office/powerpoint/2010/main" val="3034586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0C6D471-F6AC-4B4E-81FB-293FC60684C7}" type="datetimeFigureOut">
              <a:rPr lang="nl-NL" smtClean="0"/>
              <a:pPr/>
              <a:t>20-07-17</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AEE304F-E5A6-4191-84B2-5A767BCFD55E}" type="slidenum">
              <a:rPr lang="nl-NL" smtClean="0"/>
              <a:pPr/>
              <a:t>‹nr.›</a:t>
            </a:fld>
            <a:endParaRPr lang="nl-NL"/>
          </a:p>
        </p:txBody>
      </p:sp>
    </p:spTree>
    <p:extLst>
      <p:ext uri="{BB962C8B-B14F-4D97-AF65-F5344CB8AC3E}">
        <p14:creationId xmlns:p14="http://schemas.microsoft.com/office/powerpoint/2010/main" val="489232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AEE304F-E5A6-4191-84B2-5A767BCFD55E}" type="slidenum">
              <a:rPr lang="nl-NL" smtClean="0"/>
              <a:pPr/>
              <a:t>1</a:t>
            </a:fld>
            <a:endParaRPr lang="nl-NL"/>
          </a:p>
        </p:txBody>
      </p:sp>
    </p:spTree>
    <p:extLst>
      <p:ext uri="{BB962C8B-B14F-4D97-AF65-F5344CB8AC3E}">
        <p14:creationId xmlns:p14="http://schemas.microsoft.com/office/powerpoint/2010/main" val="452601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Premie van PMA is over het salaris zonder vakantietoeslag minus</a:t>
            </a:r>
            <a:r>
              <a:rPr lang="nl-NL" baseline="0" dirty="0"/>
              <a:t> franchise, gebaseerd op AOW zonder franchise. Per saldo dus over een pensioengrondslag zonder vakantietoeslag. Bij de pensioenopbouw wordt er wel rekening mee gehouden dat er vakantietoeslag wordt uitgekeerd. Deze afwijkende systematiek maakt dat 26,4% hoog percentage is maar over een lager vastgestelde pensioengrondslag. Nominaal is de premie van dezelfde orde als die van SPOA. </a:t>
            </a:r>
          </a:p>
          <a:p>
            <a:r>
              <a:rPr lang="nl-NL" baseline="0" dirty="0"/>
              <a:t>Bij huisartsen (en ook </a:t>
            </a:r>
            <a:r>
              <a:rPr lang="nl-NL" baseline="0" dirty="0" err="1"/>
              <a:t>med</a:t>
            </a:r>
            <a:r>
              <a:rPr lang="nl-NL" baseline="0" dirty="0"/>
              <a:t> specialisten) is kennelijk deal met de fiscus gemaakt. Wel opbouw boven € 100.000, maar dan een lagere opbouw. Premie% is hierdoor ook relatief laag. </a:t>
            </a:r>
            <a:r>
              <a:rPr lang="nl-NL" baseline="0" dirty="0" err="1"/>
              <a:t>Med</a:t>
            </a:r>
            <a:r>
              <a:rPr lang="nl-NL" baseline="0" dirty="0"/>
              <a:t>. specialist niet te vergelijken en staan vast premiebedragen bij salarisgroepen. Loopt door tot 149.000. Bij </a:t>
            </a:r>
            <a:r>
              <a:rPr lang="nl-NL" baseline="0" dirty="0" err="1"/>
              <a:t>zst</a:t>
            </a:r>
            <a:r>
              <a:rPr lang="nl-NL" baseline="0" dirty="0"/>
              <a:t> huisartsen ook zo, vandaar loondienst genoemd. Loopt bij huisartsen door tot 130.000.</a:t>
            </a:r>
          </a:p>
          <a:p>
            <a:r>
              <a:rPr lang="nl-NL" baseline="0" dirty="0"/>
              <a:t>Uit de zaal misschien vragen over lage percentages, bv. bij ondernemingspensioenfonds. Dat kan op basis van beschikbaar premie systeem zijn. Daar geldt een oplopend premie%: 25-29 jaar 11% tot 66 jaar 31,9% en dan een onzeker pensioen.</a:t>
            </a:r>
            <a:endParaRPr lang="nl-NL" dirty="0"/>
          </a:p>
        </p:txBody>
      </p:sp>
      <p:sp>
        <p:nvSpPr>
          <p:cNvPr id="4" name="Tijdelijke aanduiding voor dianummer 3"/>
          <p:cNvSpPr>
            <a:spLocks noGrp="1"/>
          </p:cNvSpPr>
          <p:nvPr>
            <p:ph type="sldNum" sz="quarter" idx="10"/>
          </p:nvPr>
        </p:nvSpPr>
        <p:spPr/>
        <p:txBody>
          <a:bodyPr/>
          <a:lstStyle/>
          <a:p>
            <a:fld id="{0A03425B-C811-42DB-862B-8BC85208F85B}" type="slidenum">
              <a:rPr lang="nl-NL" smtClean="0"/>
              <a:t>9</a:t>
            </a:fld>
            <a:endParaRPr lang="nl-NL"/>
          </a:p>
        </p:txBody>
      </p:sp>
    </p:spTree>
    <p:extLst>
      <p:ext uri="{BB962C8B-B14F-4D97-AF65-F5344CB8AC3E}">
        <p14:creationId xmlns:p14="http://schemas.microsoft.com/office/powerpoint/2010/main" val="1260080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Toelichting</a:t>
            </a:r>
            <a:r>
              <a:rPr lang="nl-NL" baseline="0" dirty="0"/>
              <a:t> van de portefeuille is wel van belang, anders zegt een percentage van 11,1% niets. Bron: herstelplan van SPOA dat ik vrijdag 17/3 doorstuurde.</a:t>
            </a:r>
          </a:p>
          <a:p>
            <a:r>
              <a:rPr lang="nl-NL" dirty="0"/>
              <a:t>vastrentende waarden: staats- en bedrijfsobligaties</a:t>
            </a:r>
          </a:p>
          <a:p>
            <a:r>
              <a:rPr lang="nl-NL" dirty="0"/>
              <a:t>zakelijke waarden: aandelen, vooral beursgenoteerd, in mindere mate niet beursgenoteerd </a:t>
            </a:r>
          </a:p>
        </p:txBody>
      </p:sp>
      <p:sp>
        <p:nvSpPr>
          <p:cNvPr id="4" name="Tijdelijke aanduiding voor dianummer 3"/>
          <p:cNvSpPr>
            <a:spLocks noGrp="1"/>
          </p:cNvSpPr>
          <p:nvPr>
            <p:ph type="sldNum" sz="quarter" idx="10"/>
          </p:nvPr>
        </p:nvSpPr>
        <p:spPr/>
        <p:txBody>
          <a:bodyPr/>
          <a:lstStyle/>
          <a:p>
            <a:fld id="{0A03425B-C811-42DB-862B-8BC85208F85B}" type="slidenum">
              <a:rPr lang="nl-NL" smtClean="0"/>
              <a:t>10</a:t>
            </a:fld>
            <a:endParaRPr lang="nl-NL"/>
          </a:p>
        </p:txBody>
      </p:sp>
    </p:spTree>
    <p:extLst>
      <p:ext uri="{BB962C8B-B14F-4D97-AF65-F5344CB8AC3E}">
        <p14:creationId xmlns:p14="http://schemas.microsoft.com/office/powerpoint/2010/main" val="1252007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Bv. spreiding over continenten en sectoren. Kan voor een individu ook bij beleggingsfondsen, maar dan wel periodiek beoordelen of de gemaakte keuze nog juist is. In collectief is een algehele beleggingsmix met bij SPOA ook oog voor duurzaam beleggen (vermogensbeheerder ACTIAM gaf hierover presentatie in ledenvergadering juni 2016)</a:t>
            </a:r>
          </a:p>
        </p:txBody>
      </p:sp>
      <p:sp>
        <p:nvSpPr>
          <p:cNvPr id="4" name="Tijdelijke aanduiding voor dianummer 3"/>
          <p:cNvSpPr>
            <a:spLocks noGrp="1"/>
          </p:cNvSpPr>
          <p:nvPr>
            <p:ph type="sldNum" sz="quarter" idx="10"/>
          </p:nvPr>
        </p:nvSpPr>
        <p:spPr/>
        <p:txBody>
          <a:bodyPr/>
          <a:lstStyle/>
          <a:p>
            <a:fld id="{0A03425B-C811-42DB-862B-8BC85208F85B}" type="slidenum">
              <a:rPr lang="nl-NL" smtClean="0"/>
              <a:t>11</a:t>
            </a:fld>
            <a:endParaRPr lang="nl-NL"/>
          </a:p>
        </p:txBody>
      </p:sp>
    </p:spTree>
    <p:extLst>
      <p:ext uri="{BB962C8B-B14F-4D97-AF65-F5344CB8AC3E}">
        <p14:creationId xmlns:p14="http://schemas.microsoft.com/office/powerpoint/2010/main" val="2764494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AEE304F-E5A6-4191-84B2-5A767BCFD55E}" type="slidenum">
              <a:rPr lang="nl-NL" smtClean="0"/>
              <a:pPr/>
              <a:t>12</a:t>
            </a:fld>
            <a:endParaRPr lang="nl-NL"/>
          </a:p>
        </p:txBody>
      </p:sp>
    </p:spTree>
    <p:extLst>
      <p:ext uri="{BB962C8B-B14F-4D97-AF65-F5344CB8AC3E}">
        <p14:creationId xmlns:p14="http://schemas.microsoft.com/office/powerpoint/2010/main" val="417925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387351"/>
          </a:xfrm>
        </p:spPr>
        <p:txBody>
          <a:bodyPr anchor="b">
            <a:noAutofit/>
          </a:bodyPr>
          <a:lstStyle>
            <a:lvl1pPr>
              <a:lnSpc>
                <a:spcPct val="100000"/>
              </a:lnSpc>
              <a:defRPr sz="8000"/>
            </a:lvl1pPr>
          </a:lstStyle>
          <a:p>
            <a:r>
              <a:rPr lang="nl-NL" dirty="0"/>
              <a:t>Klik om de stijl te bewerken</a:t>
            </a:r>
            <a:endParaRPr lang="en-US" dirty="0"/>
          </a:p>
        </p:txBody>
      </p:sp>
      <p:sp>
        <p:nvSpPr>
          <p:cNvPr id="3" name="Subtitle 2"/>
          <p:cNvSpPr>
            <a:spLocks noGrp="1"/>
          </p:cNvSpPr>
          <p:nvPr>
            <p:ph type="subTitle" idx="1"/>
          </p:nvPr>
        </p:nvSpPr>
        <p:spPr>
          <a:xfrm>
            <a:off x="1403648" y="3573016"/>
            <a:ext cx="6400800" cy="1219200"/>
          </a:xfrm>
        </p:spPr>
        <p:txBody>
          <a:bodyPr>
            <a:normAutofit/>
          </a:bodyPr>
          <a:lstStyle>
            <a:lvl1pPr marL="0" indent="0" algn="ctr">
              <a:buNone/>
              <a:defRPr sz="32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4" name="Text Placeholder 2"/>
          <p:cNvSpPr>
            <a:spLocks noGrp="1"/>
          </p:cNvSpPr>
          <p:nvPr>
            <p:ph idx="1"/>
          </p:nvPr>
        </p:nvSpPr>
        <p:spPr>
          <a:xfrm>
            <a:off x="457200" y="1600200"/>
            <a:ext cx="77152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Tree>
    <p:extLst>
      <p:ext uri="{BB962C8B-B14F-4D97-AF65-F5344CB8AC3E}">
        <p14:creationId xmlns:p14="http://schemas.microsoft.com/office/powerpoint/2010/main" val="51315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4" name="Text Placeholder 2"/>
          <p:cNvSpPr>
            <a:spLocks noGrp="1"/>
          </p:cNvSpPr>
          <p:nvPr>
            <p:ph idx="1" hasCustomPrompt="1"/>
          </p:nvPr>
        </p:nvSpPr>
        <p:spPr>
          <a:xfrm>
            <a:off x="457200" y="1600200"/>
            <a:ext cx="77152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rgbClr val="0986ED"/>
              </a:buClr>
              <a:buFont typeface="+mj-lt"/>
              <a:buAutoNum type="arabicParenR"/>
              <a:defRPr lang="nl-NL" sz="3200" kern="1200" dirty="0" smtClean="0">
                <a:solidFill>
                  <a:schemeClr val="tx1">
                    <a:lumMod val="50000"/>
                    <a:lumOff val="50000"/>
                  </a:schemeClr>
                </a:solidFill>
                <a:latin typeface="Calibri" panose="020F0502020204030204" pitchFamily="34" charset="0"/>
                <a:ea typeface="+mn-ea"/>
                <a:cs typeface="+mn-cs"/>
              </a:defRPr>
            </a:lvl1pPr>
            <a:lvl2pPr marL="971550" indent="-514350" algn="l" defTabSz="914400" rtl="0" eaLnBrk="1" latinLnBrk="0" hangingPunct="1">
              <a:spcBef>
                <a:spcPct val="20000"/>
              </a:spcBef>
              <a:buClr>
                <a:srgbClr val="0986ED"/>
              </a:buClr>
              <a:buFont typeface="Wingdings" panose="05000000000000000000" pitchFamily="2" charset="2"/>
              <a:buChar char="Ø"/>
              <a:defRPr lang="nl-NL" sz="2400" b="0" kern="1200" dirty="0" smtClean="0">
                <a:solidFill>
                  <a:schemeClr val="tx1">
                    <a:lumMod val="50000"/>
                    <a:lumOff val="50000"/>
                  </a:schemeClr>
                </a:solidFill>
                <a:latin typeface="Calibri" panose="020F0502020204030204" pitchFamily="34" charset="0"/>
                <a:ea typeface="+mn-ea"/>
                <a:cs typeface="+mn-cs"/>
              </a:defRPr>
            </a:lvl2pPr>
            <a:lvl3pPr marL="1428750" indent="-514350" algn="l" defTabSz="914400" rtl="0" eaLnBrk="1" latinLnBrk="0" hangingPunct="1">
              <a:spcBef>
                <a:spcPct val="20000"/>
              </a:spcBef>
              <a:buClr>
                <a:srgbClr val="0986ED"/>
              </a:buClr>
              <a:buFont typeface="+mj-lt"/>
              <a:buAutoNum type="arabicParenR"/>
              <a:defRPr lang="nl-NL" sz="3200" b="0" kern="1200" dirty="0" smtClean="0">
                <a:solidFill>
                  <a:schemeClr val="tx1">
                    <a:lumMod val="50000"/>
                    <a:lumOff val="50000"/>
                  </a:schemeClr>
                </a:solidFill>
                <a:latin typeface="Calibri" panose="020F0502020204030204" pitchFamily="34" charset="0"/>
                <a:ea typeface="+mn-ea"/>
                <a:cs typeface="+mn-cs"/>
              </a:defRPr>
            </a:lvl3pPr>
            <a:lvl4pPr marL="1885950" indent="-514350" algn="l" defTabSz="914400" rtl="0" eaLnBrk="1" latinLnBrk="0" hangingPunct="1">
              <a:spcBef>
                <a:spcPct val="20000"/>
              </a:spcBef>
              <a:buClr>
                <a:srgbClr val="0986ED"/>
              </a:buClr>
              <a:buFont typeface="+mj-lt"/>
              <a:buAutoNum type="arabicParenR"/>
              <a:defRPr lang="nl-NL" sz="3200" b="0" kern="1200" dirty="0" smtClean="0">
                <a:solidFill>
                  <a:schemeClr val="tx1">
                    <a:lumMod val="50000"/>
                    <a:lumOff val="50000"/>
                  </a:schemeClr>
                </a:solidFill>
                <a:latin typeface="Calibri" panose="020F0502020204030204" pitchFamily="34" charset="0"/>
                <a:ea typeface="+mn-ea"/>
                <a:cs typeface="+mn-cs"/>
              </a:defRPr>
            </a:lvl4pPr>
            <a:lvl5pPr marL="2343150" indent="-514350" algn="l" defTabSz="914400" rtl="0" eaLnBrk="1" latinLnBrk="0" hangingPunct="1">
              <a:spcBef>
                <a:spcPct val="20000"/>
              </a:spcBef>
              <a:buClr>
                <a:srgbClr val="0986ED"/>
              </a:buClr>
              <a:buFont typeface="+mj-lt"/>
              <a:buAutoNum type="arabicParenR"/>
              <a:defRPr lang="en-US" sz="3200" b="0" kern="1200" dirty="0" smtClean="0">
                <a:solidFill>
                  <a:schemeClr val="tx1">
                    <a:lumMod val="50000"/>
                    <a:lumOff val="50000"/>
                  </a:schemeClr>
                </a:solidFill>
                <a:latin typeface="Calibri" panose="020F0502020204030204" pitchFamily="34" charset="0"/>
                <a:ea typeface="+mn-ea"/>
                <a:cs typeface="+mn-cs"/>
              </a:defRPr>
            </a:lvl5pPr>
          </a:lstStyle>
          <a:p>
            <a:pPr lvl="0"/>
            <a:r>
              <a:rPr lang="nl-NL" dirty="0"/>
              <a:t>Klik om de modelstijlen te bewerken</a:t>
            </a:r>
          </a:p>
          <a:p>
            <a:pPr lvl="1"/>
            <a:r>
              <a:rPr lang="nl-NL" dirty="0"/>
              <a:t>Tweede niveau</a:t>
            </a:r>
          </a:p>
        </p:txBody>
      </p:sp>
    </p:spTree>
    <p:extLst>
      <p:ext uri="{BB962C8B-B14F-4D97-AF65-F5344CB8AC3E}">
        <p14:creationId xmlns:p14="http://schemas.microsoft.com/office/powerpoint/2010/main" val="138386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Klik om de stijl te bewerken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11" name="Content Placeholder 10"/>
          <p:cNvSpPr>
            <a:spLocks noGrp="1"/>
          </p:cNvSpPr>
          <p:nvPr>
            <p:ph sz="quarter" idx="13"/>
          </p:nvPr>
        </p:nvSpPr>
        <p:spPr>
          <a:xfrm>
            <a:off x="457200" y="2212848"/>
            <a:ext cx="4041648" cy="391363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22000">
              <a:schemeClr val="bg1">
                <a:tint val="80000"/>
                <a:satMod val="250000"/>
              </a:schemeClr>
            </a:gs>
            <a:gs pos="58000">
              <a:schemeClr val="bg1">
                <a:tint val="90000"/>
                <a:shade val="90000"/>
                <a:satMod val="200000"/>
              </a:schemeClr>
            </a:gs>
            <a:gs pos="89000">
              <a:schemeClr val="bg1">
                <a:lumMod val="9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76672"/>
            <a:ext cx="7715200" cy="1123528"/>
          </a:xfrm>
          <a:prstGeom prst="rect">
            <a:avLst/>
          </a:prstGeom>
          <a:effectLst/>
        </p:spPr>
        <p:txBody>
          <a:bodyPr vert="horz" lIns="91440" tIns="45720" rIns="91440" bIns="45720" rtlCol="0" anchor="b">
            <a:noAutofit/>
          </a:bodyPr>
          <a:lstStyle/>
          <a:p>
            <a:r>
              <a:rPr lang="nl-NL" dirty="0"/>
              <a:t>Klik om de stijl te bewerken</a:t>
            </a:r>
            <a:endParaRPr lang="en-US" dirty="0"/>
          </a:p>
        </p:txBody>
      </p:sp>
      <p:sp>
        <p:nvSpPr>
          <p:cNvPr id="3" name="Text Placeholder 2"/>
          <p:cNvSpPr>
            <a:spLocks noGrp="1"/>
          </p:cNvSpPr>
          <p:nvPr>
            <p:ph type="body" idx="1"/>
          </p:nvPr>
        </p:nvSpPr>
        <p:spPr>
          <a:xfrm>
            <a:off x="457200" y="1600200"/>
            <a:ext cx="77152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pic>
        <p:nvPicPr>
          <p:cNvPr id="4" name="Afbeelding 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rot="5400000">
            <a:off x="7228639" y="5288613"/>
            <a:ext cx="2627784" cy="54504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0" r:id="rId4"/>
    <p:sldLayoutId id="2147483652" r:id="rId5"/>
    <p:sldLayoutId id="2147483653" r:id="rId6"/>
  </p:sldLayoutIdLst>
  <p:hf hdr="0" ftr="0" dt="0"/>
  <p:txStyles>
    <p:titleStyle>
      <a:lvl1pPr algn="l" defTabSz="914400" rtl="0" eaLnBrk="1" latinLnBrk="0" hangingPunct="1">
        <a:lnSpc>
          <a:spcPct val="100000"/>
        </a:lnSpc>
        <a:spcBef>
          <a:spcPct val="0"/>
        </a:spcBef>
        <a:buNone/>
        <a:defRPr sz="4800" b="1" kern="1200">
          <a:solidFill>
            <a:srgbClr val="0986ED"/>
          </a:solidFill>
          <a:effectLst/>
          <a:latin typeface="Calibri" panose="020F0502020204030204" pitchFamily="34" charset="0"/>
          <a:ea typeface="+mj-ea"/>
          <a:cs typeface="+mj-cs"/>
        </a:defRPr>
      </a:lvl1pPr>
    </p:titleStyle>
    <p:bodyStyle>
      <a:lvl1pPr marL="342900" indent="-342900" algn="l" defTabSz="914400" rtl="0" eaLnBrk="1" latinLnBrk="0" hangingPunct="1">
        <a:spcBef>
          <a:spcPct val="20000"/>
        </a:spcBef>
        <a:buClr>
          <a:srgbClr val="0986ED"/>
        </a:buClr>
        <a:buFont typeface="Arial"/>
        <a:buChar char="•"/>
        <a:defRPr sz="3200" kern="1200">
          <a:solidFill>
            <a:schemeClr val="tx1">
              <a:lumMod val="50000"/>
              <a:lumOff val="50000"/>
            </a:schemeClr>
          </a:solidFill>
          <a:latin typeface="Calibri" panose="020F0502020204030204" pitchFamily="34" charset="0"/>
          <a:ea typeface="+mn-ea"/>
          <a:cs typeface="+mn-cs"/>
        </a:defRPr>
      </a:lvl1pPr>
      <a:lvl2pPr marL="742950" indent="-285750" algn="l" defTabSz="914400" rtl="0" eaLnBrk="1" latinLnBrk="0" hangingPunct="1">
        <a:spcBef>
          <a:spcPct val="20000"/>
        </a:spcBef>
        <a:buClr>
          <a:srgbClr val="0986ED"/>
        </a:buClr>
        <a:buFont typeface="Courier New"/>
        <a:buChar char="o"/>
        <a:defRPr sz="2000" kern="1200">
          <a:solidFill>
            <a:schemeClr val="tx1">
              <a:lumMod val="50000"/>
              <a:lumOff val="50000"/>
            </a:schemeClr>
          </a:solidFill>
          <a:latin typeface="Calibri" panose="020F0502020204030204" pitchFamily="34" charset="0"/>
          <a:ea typeface="+mn-ea"/>
          <a:cs typeface="+mn-cs"/>
        </a:defRPr>
      </a:lvl2pPr>
      <a:lvl3pPr marL="1143000" indent="-228600" algn="l" defTabSz="914400" rtl="0" eaLnBrk="1" latinLnBrk="0" hangingPunct="1">
        <a:spcBef>
          <a:spcPct val="20000"/>
        </a:spcBef>
        <a:buClr>
          <a:srgbClr val="0986ED"/>
        </a:buClr>
        <a:buFont typeface="Arial"/>
        <a:buChar char="•"/>
        <a:defRPr sz="2000" kern="1200">
          <a:solidFill>
            <a:schemeClr val="tx1">
              <a:lumMod val="50000"/>
              <a:lumOff val="50000"/>
            </a:schemeClr>
          </a:solidFill>
          <a:latin typeface="Calibri" panose="020F0502020204030204" pitchFamily="34" charset="0"/>
          <a:ea typeface="+mn-ea"/>
          <a:cs typeface="+mn-cs"/>
        </a:defRPr>
      </a:lvl3pPr>
      <a:lvl4pPr marL="1600200" indent="-228600" algn="l" defTabSz="914400" rtl="0" eaLnBrk="1" latinLnBrk="0" hangingPunct="1">
        <a:spcBef>
          <a:spcPct val="20000"/>
        </a:spcBef>
        <a:buClr>
          <a:srgbClr val="0986ED"/>
        </a:buClr>
        <a:buFont typeface="Arial"/>
        <a:buChar char="•"/>
        <a:defRPr sz="2000" kern="1200">
          <a:solidFill>
            <a:schemeClr val="tx1">
              <a:lumMod val="50000"/>
              <a:lumOff val="50000"/>
            </a:schemeClr>
          </a:solidFill>
          <a:latin typeface="Calibri" panose="020F0502020204030204" pitchFamily="34" charset="0"/>
          <a:ea typeface="+mn-ea"/>
          <a:cs typeface="+mn-cs"/>
        </a:defRPr>
      </a:lvl4pPr>
      <a:lvl5pPr marL="2057400" indent="-228600" algn="l" defTabSz="914400" rtl="0" eaLnBrk="1" latinLnBrk="0" hangingPunct="1">
        <a:spcBef>
          <a:spcPct val="20000"/>
        </a:spcBef>
        <a:buClr>
          <a:srgbClr val="0986ED"/>
        </a:buClr>
        <a:buFont typeface="Arial"/>
        <a:buChar char="•"/>
        <a:defRPr sz="2000" kern="1200">
          <a:solidFill>
            <a:schemeClr val="tx1">
              <a:lumMod val="50000"/>
              <a:lumOff val="50000"/>
            </a:schemeClr>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09601"/>
            <a:ext cx="8206680" cy="2387351"/>
          </a:xfrm>
        </p:spPr>
        <p:txBody>
          <a:bodyPr/>
          <a:lstStyle/>
          <a:p>
            <a:r>
              <a:rPr lang="nl-NL" sz="4400" dirty="0" smtClean="0">
                <a:effectLst/>
              </a:rPr>
              <a:t>Algemene </a:t>
            </a:r>
            <a:r>
              <a:rPr lang="nl-NL" sz="4400" dirty="0">
                <a:effectLst/>
              </a:rPr>
              <a:t>ledenvergadering BPOA</a:t>
            </a:r>
          </a:p>
        </p:txBody>
      </p:sp>
      <p:sp>
        <p:nvSpPr>
          <p:cNvPr id="3" name="Ondertitel 2"/>
          <p:cNvSpPr>
            <a:spLocks noGrp="1"/>
          </p:cNvSpPr>
          <p:nvPr>
            <p:ph type="subTitle" idx="1"/>
          </p:nvPr>
        </p:nvSpPr>
        <p:spPr/>
        <p:txBody>
          <a:bodyPr>
            <a:normAutofit fontScale="85000" lnSpcReduction="20000"/>
          </a:bodyPr>
          <a:lstStyle/>
          <a:p>
            <a:endParaRPr lang="nl-NL" dirty="0"/>
          </a:p>
          <a:p>
            <a:r>
              <a:rPr lang="nl-NL" sz="5600" b="1" dirty="0">
                <a:solidFill>
                  <a:srgbClr val="0986ED"/>
                </a:solidFill>
                <a:ea typeface="+mj-ea"/>
                <a:cs typeface="+mj-cs"/>
              </a:rPr>
              <a:t>20 april 2017</a:t>
            </a:r>
          </a:p>
        </p:txBody>
      </p:sp>
    </p:spTree>
    <p:extLst>
      <p:ext uri="{BB962C8B-B14F-4D97-AF65-F5344CB8AC3E}">
        <p14:creationId xmlns:p14="http://schemas.microsoft.com/office/powerpoint/2010/main" val="1072191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6368" y="35238"/>
            <a:ext cx="7715200" cy="1123528"/>
          </a:xfrm>
        </p:spPr>
        <p:txBody>
          <a:bodyPr/>
          <a:lstStyle/>
          <a:p>
            <a:r>
              <a:rPr lang="nl-NL" dirty="0">
                <a:effectLst/>
              </a:rPr>
              <a:t>Kan ik het zelf beter?</a:t>
            </a:r>
          </a:p>
        </p:txBody>
      </p:sp>
      <p:sp>
        <p:nvSpPr>
          <p:cNvPr id="3" name="Tijdelijke aanduiding voor inhoud 2"/>
          <p:cNvSpPr>
            <a:spLocks noGrp="1"/>
          </p:cNvSpPr>
          <p:nvPr>
            <p:ph idx="1"/>
          </p:nvPr>
        </p:nvSpPr>
        <p:spPr>
          <a:xfrm>
            <a:off x="251520" y="1158766"/>
            <a:ext cx="8064896" cy="5582602"/>
          </a:xfrm>
        </p:spPr>
        <p:txBody>
          <a:bodyPr>
            <a:normAutofit fontScale="85000" lnSpcReduction="20000"/>
          </a:bodyPr>
          <a:lstStyle/>
          <a:p>
            <a:pPr>
              <a:buFont typeface="Arial"/>
              <a:buChar char="•"/>
            </a:pPr>
            <a:r>
              <a:rPr lang="nl-NL" sz="2800" dirty="0"/>
              <a:t>Rendement SPOA over 2016 (voorlopig cijfer): 11,1% bij een portefeuille van 64% vastrentende waarden en 36% zakelijke waarden</a:t>
            </a:r>
          </a:p>
          <a:p>
            <a:pPr>
              <a:buFont typeface="Arial"/>
              <a:buChar char="•"/>
            </a:pPr>
            <a:endParaRPr lang="nl-NL" sz="2800" dirty="0"/>
          </a:p>
          <a:p>
            <a:pPr>
              <a:buFont typeface="Arial"/>
              <a:buChar char="•"/>
            </a:pPr>
            <a:r>
              <a:rPr lang="nl-NL" sz="2800" dirty="0"/>
              <a:t>Individueel regelen betekent wel vrijheid in eigen keuzes, maar:</a:t>
            </a:r>
          </a:p>
          <a:p>
            <a:pPr lvl="1">
              <a:buFont typeface="Courier New"/>
              <a:buChar char="o"/>
            </a:pPr>
            <a:r>
              <a:rPr lang="nl-NL" sz="2600" dirty="0"/>
              <a:t>schikken naar aanbod van financiële instelling;</a:t>
            </a:r>
          </a:p>
          <a:p>
            <a:pPr lvl="1">
              <a:buFont typeface="Courier New"/>
              <a:buChar char="o"/>
            </a:pPr>
            <a:r>
              <a:rPr lang="nl-NL" sz="2600" dirty="0"/>
              <a:t>eigen adviseurs inschakelen (fiscalisten, accountants, pensioenadviseur), met alle kosten van dien;</a:t>
            </a:r>
          </a:p>
          <a:p>
            <a:pPr lvl="1">
              <a:buFont typeface="Courier New"/>
              <a:buChar char="o"/>
            </a:pPr>
            <a:r>
              <a:rPr lang="nl-NL" sz="2600" dirty="0"/>
              <a:t>belegging moet worden uitbesteed aan specialist of wordt zelf gedaan met vaak onvoldoende kennis;</a:t>
            </a:r>
          </a:p>
          <a:p>
            <a:pPr lvl="1">
              <a:buFont typeface="Courier New"/>
              <a:buChar char="o"/>
            </a:pPr>
            <a:r>
              <a:rPr lang="nl-NL" sz="2600" dirty="0"/>
              <a:t>regelgeving in de gaten houden om fiscale boetes te voorkomen;</a:t>
            </a:r>
          </a:p>
          <a:p>
            <a:pPr lvl="1">
              <a:buFont typeface="Courier New"/>
              <a:buChar char="o"/>
            </a:pPr>
            <a:r>
              <a:rPr lang="nl-NL" sz="2600" dirty="0"/>
              <a:t>kosten worden individueel gedragen;</a:t>
            </a:r>
          </a:p>
          <a:p>
            <a:pPr lvl="1">
              <a:buFont typeface="Courier New"/>
              <a:buChar char="o"/>
            </a:pPr>
            <a:r>
              <a:rPr lang="nl-NL" sz="2600" dirty="0"/>
              <a:t>gemaakte keuzes periodiek evalueren en bijstellen (ouder worden betekent minder risico omdat tijd om te herstellen bij een dip korter wordt).</a:t>
            </a:r>
          </a:p>
          <a:p>
            <a:endParaRPr lang="nl-NL" dirty="0"/>
          </a:p>
        </p:txBody>
      </p:sp>
      <p:sp>
        <p:nvSpPr>
          <p:cNvPr id="4" name="Tijdelijke aanduiding voor dianummer 3"/>
          <p:cNvSpPr>
            <a:spLocks noGrp="1"/>
          </p:cNvSpPr>
          <p:nvPr>
            <p:ph type="sldNum" sz="quarter" idx="4294967295"/>
          </p:nvPr>
        </p:nvSpPr>
        <p:spPr>
          <a:xfrm>
            <a:off x="7003335" y="6494895"/>
            <a:ext cx="2133600" cy="365125"/>
          </a:xfrm>
          <a:prstGeom prst="rect">
            <a:avLst/>
          </a:prstGeom>
        </p:spPr>
        <p:txBody>
          <a:bodyPr/>
          <a:lstStyle/>
          <a:p>
            <a:fld id="{9CD4C2E2-235D-9347-9ADB-2FB043AD93DD}" type="slidenum">
              <a:rPr lang="nl-NL" smtClean="0"/>
              <a:t>10</a:t>
            </a:fld>
            <a:endParaRPr lang="nl-NL"/>
          </a:p>
        </p:txBody>
      </p:sp>
    </p:spTree>
    <p:extLst>
      <p:ext uri="{BB962C8B-B14F-4D97-AF65-F5344CB8AC3E}">
        <p14:creationId xmlns:p14="http://schemas.microsoft.com/office/powerpoint/2010/main" val="228610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400" dirty="0">
                <a:effectLst/>
              </a:rPr>
              <a:t>BPOA is voorstander van een collectieve pensioenregeling</a:t>
            </a:r>
          </a:p>
        </p:txBody>
      </p:sp>
      <p:sp>
        <p:nvSpPr>
          <p:cNvPr id="3" name="Tijdelijke aanduiding voor inhoud 2"/>
          <p:cNvSpPr>
            <a:spLocks noGrp="1"/>
          </p:cNvSpPr>
          <p:nvPr>
            <p:ph idx="1"/>
          </p:nvPr>
        </p:nvSpPr>
        <p:spPr>
          <a:xfrm>
            <a:off x="457200" y="1916832"/>
            <a:ext cx="7715200" cy="4209331"/>
          </a:xfrm>
        </p:spPr>
        <p:txBody>
          <a:bodyPr>
            <a:normAutofit fontScale="70000" lnSpcReduction="20000"/>
          </a:bodyPr>
          <a:lstStyle/>
          <a:p>
            <a:pPr>
              <a:buFont typeface="Arial"/>
              <a:buChar char="•"/>
            </a:pPr>
            <a:r>
              <a:rPr lang="nl-NL" dirty="0">
                <a:solidFill>
                  <a:srgbClr val="0986ED"/>
                </a:solidFill>
              </a:rPr>
              <a:t>Maatwerk: </a:t>
            </a:r>
            <a:r>
              <a:rPr lang="nl-NL" dirty="0"/>
              <a:t>afgestemd op de specifieke kenmerken en wensen van de openbare apothekers (de leden hebben zeggenschap in inhoud van de pensioenregeling);</a:t>
            </a:r>
          </a:p>
          <a:p>
            <a:pPr>
              <a:buFont typeface="Arial"/>
              <a:buChar char="•"/>
            </a:pPr>
            <a:r>
              <a:rPr lang="nl-NL" dirty="0">
                <a:solidFill>
                  <a:srgbClr val="0986ED"/>
                </a:solidFill>
              </a:rPr>
              <a:t>Lagere kosten: </a:t>
            </a:r>
            <a:r>
              <a:rPr lang="nl-NL" dirty="0"/>
              <a:t>collectief verzekeren is goedkoper dan een individuele lijfrentepolis bij een (commerciële) verzekeraar (poliskosten, kosten assurantietussenpersoon);</a:t>
            </a:r>
          </a:p>
          <a:p>
            <a:pPr>
              <a:buFont typeface="Arial"/>
              <a:buChar char="•"/>
            </a:pPr>
            <a:r>
              <a:rPr lang="nl-NL" dirty="0">
                <a:solidFill>
                  <a:srgbClr val="0986ED"/>
                </a:solidFill>
              </a:rPr>
              <a:t>Risicospreiding: </a:t>
            </a:r>
            <a:r>
              <a:rPr lang="nl-NL" dirty="0"/>
              <a:t>risico’s worden over meer mensen gespreid. Bijvoorbeeld beleggingsrisico’s, maar ook het overlijdensrisico;</a:t>
            </a:r>
          </a:p>
          <a:p>
            <a:pPr>
              <a:buFont typeface="Arial"/>
              <a:buChar char="•"/>
            </a:pPr>
            <a:r>
              <a:rPr lang="nl-NL" dirty="0">
                <a:solidFill>
                  <a:srgbClr val="0986ED"/>
                </a:solidFill>
              </a:rPr>
              <a:t>Rendement: </a:t>
            </a:r>
            <a:r>
              <a:rPr lang="nl-NL" dirty="0"/>
              <a:t>beleggen in een collectieve regeling levert gemiddeld meer rendement op tegen een lager risico dan individueel beleggen;</a:t>
            </a:r>
          </a:p>
          <a:p>
            <a:pPr>
              <a:buFont typeface="Arial"/>
              <a:buChar char="•"/>
            </a:pPr>
            <a:r>
              <a:rPr lang="nl-NL" dirty="0" err="1">
                <a:solidFill>
                  <a:srgbClr val="0986ED"/>
                </a:solidFill>
              </a:rPr>
              <a:t>Ontzorgen</a:t>
            </a:r>
            <a:r>
              <a:rPr lang="nl-NL" dirty="0">
                <a:solidFill>
                  <a:srgbClr val="0986ED"/>
                </a:solidFill>
              </a:rPr>
              <a:t>: </a:t>
            </a:r>
            <a:r>
              <a:rPr lang="nl-NL" dirty="0"/>
              <a:t>pensioen bij een pensioenfonds is automatisch geregeld. </a:t>
            </a:r>
          </a:p>
        </p:txBody>
      </p:sp>
      <p:sp>
        <p:nvSpPr>
          <p:cNvPr id="4" name="Tijdelijke aanduiding voor dianummer 3"/>
          <p:cNvSpPr>
            <a:spLocks noGrp="1"/>
          </p:cNvSpPr>
          <p:nvPr>
            <p:ph type="sldNum" sz="quarter" idx="4"/>
          </p:nvPr>
        </p:nvSpPr>
        <p:spPr/>
        <p:txBody>
          <a:bodyPr/>
          <a:lstStyle/>
          <a:p>
            <a:fld id="{9CD4C2E2-235D-9347-9ADB-2FB043AD93DD}" type="slidenum">
              <a:rPr lang="nl-NL" smtClean="0"/>
              <a:t>11</a:t>
            </a:fld>
            <a:endParaRPr lang="nl-NL"/>
          </a:p>
        </p:txBody>
      </p:sp>
    </p:spTree>
    <p:extLst>
      <p:ext uri="{BB962C8B-B14F-4D97-AF65-F5344CB8AC3E}">
        <p14:creationId xmlns:p14="http://schemas.microsoft.com/office/powerpoint/2010/main" val="1608656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effectLst/>
              </a:rPr>
              <a:t>Lidmaatschap BPOA</a:t>
            </a:r>
          </a:p>
        </p:txBody>
      </p:sp>
      <p:sp>
        <p:nvSpPr>
          <p:cNvPr id="3" name="Tijdelijke aanduiding voor inhoud 2"/>
          <p:cNvSpPr>
            <a:spLocks noGrp="1"/>
          </p:cNvSpPr>
          <p:nvPr>
            <p:ph idx="1"/>
          </p:nvPr>
        </p:nvSpPr>
        <p:spPr/>
        <p:txBody>
          <a:bodyPr/>
          <a:lstStyle/>
          <a:p>
            <a:pPr>
              <a:buFont typeface="Arial"/>
              <a:buChar char="•"/>
            </a:pPr>
            <a:r>
              <a:rPr lang="nl-NL" sz="2800" dirty="0"/>
              <a:t>Nodig om regeling verplicht te houden: dus om te voorkomen dat iedere apotheker zelf zijn pensioen moet regelen</a:t>
            </a:r>
          </a:p>
          <a:p>
            <a:pPr>
              <a:buFont typeface="Arial"/>
              <a:buChar char="•"/>
            </a:pPr>
            <a:r>
              <a:rPr lang="nl-NL" sz="2800" dirty="0"/>
              <a:t>Geen extra kosten</a:t>
            </a:r>
          </a:p>
          <a:p>
            <a:pPr>
              <a:buFont typeface="Arial"/>
              <a:buChar char="•"/>
            </a:pPr>
            <a:r>
              <a:rPr lang="nl-NL" sz="2800" dirty="0"/>
              <a:t>Zeggenschap via ledenvergaderingen</a:t>
            </a:r>
          </a:p>
          <a:p>
            <a:pPr>
              <a:buFont typeface="Arial"/>
              <a:buChar char="•"/>
            </a:pPr>
            <a:endParaRPr lang="nl-NL" dirty="0"/>
          </a:p>
          <a:p>
            <a:pPr>
              <a:buFont typeface="Wingdings" charset="2"/>
              <a:buChar char="Ø"/>
            </a:pPr>
            <a:r>
              <a:rPr lang="nl-NL" sz="2800" dirty="0">
                <a:solidFill>
                  <a:srgbClr val="0986ED"/>
                </a:solidFill>
              </a:rPr>
              <a:t>Collega’s nog geen lid? </a:t>
            </a:r>
            <a:r>
              <a:rPr lang="nl-NL" sz="2800" dirty="0" smtClean="0">
                <a:solidFill>
                  <a:srgbClr val="0986ED"/>
                </a:solidFill>
              </a:rPr>
              <a:t>Graag </a:t>
            </a:r>
            <a:r>
              <a:rPr lang="nl-NL" sz="2800" dirty="0">
                <a:solidFill>
                  <a:srgbClr val="0986ED"/>
                </a:solidFill>
              </a:rPr>
              <a:t>het aanmeldingsformulier onder de aandacht brengen!</a:t>
            </a:r>
          </a:p>
        </p:txBody>
      </p:sp>
      <p:sp>
        <p:nvSpPr>
          <p:cNvPr id="4" name="Tijdelijke aanduiding voor dianummer 3"/>
          <p:cNvSpPr>
            <a:spLocks noGrp="1"/>
          </p:cNvSpPr>
          <p:nvPr>
            <p:ph type="sldNum" sz="quarter" idx="4"/>
          </p:nvPr>
        </p:nvSpPr>
        <p:spPr/>
        <p:txBody>
          <a:bodyPr/>
          <a:lstStyle/>
          <a:p>
            <a:fld id="{9CD4C2E2-235D-9347-9ADB-2FB043AD93DD}" type="slidenum">
              <a:rPr lang="nl-NL" smtClean="0"/>
              <a:t>12</a:t>
            </a:fld>
            <a:endParaRPr lang="nl-NL"/>
          </a:p>
        </p:txBody>
      </p:sp>
    </p:spTree>
    <p:extLst>
      <p:ext uri="{BB962C8B-B14F-4D97-AF65-F5344CB8AC3E}">
        <p14:creationId xmlns:p14="http://schemas.microsoft.com/office/powerpoint/2010/main" val="1486782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z="4400" dirty="0" smtClean="0"/>
              <a:t>Algemene Ledenvergadering</a:t>
            </a:r>
            <a:br>
              <a:rPr lang="nl-NL" sz="4400" dirty="0" smtClean="0"/>
            </a:br>
            <a:r>
              <a:rPr lang="nl-NL" sz="4400" dirty="0" smtClean="0"/>
              <a:t>goedkeuring Jaarverslag 2016</a:t>
            </a:r>
            <a:endParaRPr lang="nl-NL" sz="4400" dirty="0"/>
          </a:p>
        </p:txBody>
      </p:sp>
      <p:sp>
        <p:nvSpPr>
          <p:cNvPr id="3" name="Subtitel 2"/>
          <p:cNvSpPr>
            <a:spLocks noGrp="1"/>
          </p:cNvSpPr>
          <p:nvPr>
            <p:ph type="subTitle" idx="1"/>
          </p:nvPr>
        </p:nvSpPr>
        <p:spPr/>
        <p:txBody>
          <a:bodyPr>
            <a:noAutofit/>
          </a:bodyPr>
          <a:lstStyle/>
          <a:p>
            <a:r>
              <a:rPr lang="nl-NL" sz="4800" b="1" dirty="0">
                <a:solidFill>
                  <a:srgbClr val="0986ED"/>
                </a:solidFill>
                <a:ea typeface="+mj-ea"/>
                <a:cs typeface="+mj-cs"/>
              </a:rPr>
              <a:t>22 juni 2017 </a:t>
            </a:r>
            <a:endParaRPr lang="nl-NL" sz="4800" b="1" dirty="0" smtClean="0">
              <a:solidFill>
                <a:srgbClr val="0986ED"/>
              </a:solidFill>
              <a:ea typeface="+mj-ea"/>
              <a:cs typeface="+mj-cs"/>
            </a:endParaRPr>
          </a:p>
          <a:p>
            <a:r>
              <a:rPr lang="nl-NL" sz="4800" b="1" dirty="0" smtClean="0">
                <a:solidFill>
                  <a:srgbClr val="0986ED"/>
                </a:solidFill>
                <a:ea typeface="+mj-ea"/>
                <a:cs typeface="+mj-cs"/>
              </a:rPr>
              <a:t>12.00</a:t>
            </a:r>
            <a:r>
              <a:rPr lang="nl-NL" sz="4800" b="1" dirty="0">
                <a:solidFill>
                  <a:srgbClr val="0986ED"/>
                </a:solidFill>
                <a:ea typeface="+mj-ea"/>
                <a:cs typeface="+mj-cs"/>
              </a:rPr>
              <a:t>-14.00 uur</a:t>
            </a:r>
          </a:p>
        </p:txBody>
      </p:sp>
    </p:spTree>
    <p:extLst>
      <p:ext uri="{BB962C8B-B14F-4D97-AF65-F5344CB8AC3E}">
        <p14:creationId xmlns:p14="http://schemas.microsoft.com/office/powerpoint/2010/main" val="2255892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5536" y="1772816"/>
            <a:ext cx="7772400" cy="1440160"/>
          </a:xfrm>
        </p:spPr>
        <p:txBody>
          <a:bodyPr/>
          <a:lstStyle/>
          <a:p>
            <a:pPr marL="514350" lvl="0" indent="-514350"/>
            <a:r>
              <a:rPr lang="nl-NL" sz="4000" dirty="0">
                <a:effectLst/>
              </a:rPr>
              <a:t>Rondvraag</a:t>
            </a:r>
            <a:r>
              <a:rPr lang="nl-NL" sz="4000" dirty="0"/>
              <a:t> </a:t>
            </a:r>
            <a:r>
              <a:rPr lang="nl-NL" sz="4000" dirty="0">
                <a:effectLst/>
              </a:rPr>
              <a:t>en sluiting</a:t>
            </a:r>
          </a:p>
        </p:txBody>
      </p:sp>
    </p:spTree>
    <p:extLst>
      <p:ext uri="{BB962C8B-B14F-4D97-AF65-F5344CB8AC3E}">
        <p14:creationId xmlns:p14="http://schemas.microsoft.com/office/powerpoint/2010/main" val="2264112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Districtsbijeenkomsten KNMP</a:t>
            </a:r>
            <a:endParaRPr lang="nl-NL" dirty="0"/>
          </a:p>
        </p:txBody>
      </p:sp>
      <p:pic>
        <p:nvPicPr>
          <p:cNvPr id="6" name="Tijdelijke aanduiding voor inhoud 5" descr="Schermafbeelding 2017-04-19 om 15.05.51.png"/>
          <p:cNvPicPr>
            <a:picLocks noGrp="1" noChangeAspect="1"/>
          </p:cNvPicPr>
          <p:nvPr>
            <p:ph idx="1"/>
          </p:nvPr>
        </p:nvPicPr>
        <p:blipFill>
          <a:blip r:embed="rId2">
            <a:extLst>
              <a:ext uri="{28A0092B-C50C-407E-A947-70E740481C1C}">
                <a14:useLocalDpi xmlns:a14="http://schemas.microsoft.com/office/drawing/2010/main" val="0"/>
              </a:ext>
            </a:extLst>
          </a:blip>
          <a:srcRect l="-35592" r="-35592"/>
          <a:stretch>
            <a:fillRect/>
          </a:stretch>
        </p:blipFill>
        <p:spPr>
          <a:xfrm>
            <a:off x="683568" y="1484784"/>
            <a:ext cx="7715250" cy="4525963"/>
          </a:xfrm>
        </p:spPr>
      </p:pic>
    </p:spTree>
    <p:extLst>
      <p:ext uri="{BB962C8B-B14F-4D97-AF65-F5344CB8AC3E}">
        <p14:creationId xmlns:p14="http://schemas.microsoft.com/office/powerpoint/2010/main" val="4055260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7715200" cy="792088"/>
          </a:xfrm>
        </p:spPr>
        <p:txBody>
          <a:bodyPr/>
          <a:lstStyle/>
          <a:p>
            <a:r>
              <a:rPr lang="en-US" dirty="0" smtClean="0">
                <a:effectLst/>
              </a:rPr>
              <a:t>Agenda</a:t>
            </a:r>
            <a:endParaRPr lang="nl-NL" dirty="0"/>
          </a:p>
        </p:txBody>
      </p:sp>
      <p:sp>
        <p:nvSpPr>
          <p:cNvPr id="3" name="Tijdelijke aanduiding voor inhoud 2"/>
          <p:cNvSpPr>
            <a:spLocks noGrp="1"/>
          </p:cNvSpPr>
          <p:nvPr>
            <p:ph idx="1"/>
          </p:nvPr>
        </p:nvSpPr>
        <p:spPr>
          <a:xfrm>
            <a:off x="457200" y="1268760"/>
            <a:ext cx="7715200" cy="5184576"/>
          </a:xfrm>
        </p:spPr>
        <p:txBody>
          <a:bodyPr>
            <a:normAutofit lnSpcReduction="10000"/>
          </a:bodyPr>
          <a:lstStyle/>
          <a:p>
            <a:pPr lvl="0">
              <a:buFont typeface="+mj-lt"/>
              <a:buAutoNum type="arabicPeriod"/>
            </a:pPr>
            <a:r>
              <a:rPr lang="nl-NL" dirty="0">
                <a:ea typeface="Calibri" panose="020F0502020204030204" pitchFamily="34" charset="0"/>
              </a:rPr>
              <a:t>Opening en mededelingen</a:t>
            </a:r>
            <a:endParaRPr lang="nl-NL" sz="2800" dirty="0">
              <a:latin typeface="Times New Roman" panose="02020603050405020304" pitchFamily="18" charset="0"/>
              <a:ea typeface="Times New Roman" panose="02020603050405020304" pitchFamily="18" charset="0"/>
            </a:endParaRPr>
          </a:p>
          <a:p>
            <a:pPr lvl="0">
              <a:buFont typeface="+mj-lt"/>
              <a:buAutoNum type="arabicPeriod"/>
            </a:pPr>
            <a:r>
              <a:rPr lang="nl-NL" sz="3100" dirty="0">
                <a:ea typeface="Calibri" panose="020F0502020204030204" pitchFamily="34" charset="0"/>
              </a:rPr>
              <a:t>Concept verslagen </a:t>
            </a:r>
            <a:r>
              <a:rPr lang="nl-NL" sz="3100" dirty="0" err="1" smtClean="0">
                <a:ea typeface="Calibri" panose="020F0502020204030204" pitchFamily="34" charset="0"/>
              </a:rPr>
              <a:t>ALV’s</a:t>
            </a:r>
            <a:r>
              <a:rPr lang="nl-NL" sz="3100" dirty="0" smtClean="0">
                <a:ea typeface="Calibri" panose="020F0502020204030204" pitchFamily="34" charset="0"/>
              </a:rPr>
              <a:t> november </a:t>
            </a:r>
            <a:r>
              <a:rPr lang="nl-NL" sz="3100" dirty="0">
                <a:ea typeface="Calibri" panose="020F0502020204030204" pitchFamily="34" charset="0"/>
              </a:rPr>
              <a:t>2016 </a:t>
            </a:r>
          </a:p>
          <a:p>
            <a:pPr lvl="0">
              <a:buFont typeface="+mj-lt"/>
              <a:buAutoNum type="arabicPeriod"/>
            </a:pPr>
            <a:r>
              <a:rPr lang="nl-NL" sz="3100" dirty="0">
                <a:ea typeface="Calibri" panose="020F0502020204030204" pitchFamily="34" charset="0"/>
              </a:rPr>
              <a:t>Bestuurszaken BPOA</a:t>
            </a:r>
          </a:p>
          <a:p>
            <a:pPr lvl="0">
              <a:buFont typeface="+mj-lt"/>
              <a:buAutoNum type="arabicPeriod"/>
            </a:pPr>
            <a:r>
              <a:rPr lang="nl-NL" sz="3100" dirty="0">
                <a:ea typeface="Calibri" panose="020F0502020204030204" pitchFamily="34" charset="0"/>
              </a:rPr>
              <a:t>Bestuurszaken SPOA</a:t>
            </a:r>
          </a:p>
          <a:p>
            <a:pPr lvl="0">
              <a:buFont typeface="+mj-lt"/>
              <a:buAutoNum type="arabicPeriod"/>
            </a:pPr>
            <a:r>
              <a:rPr lang="nl-NL" sz="3100" dirty="0">
                <a:ea typeface="Calibri" panose="020F0502020204030204" pitchFamily="34" charset="0"/>
              </a:rPr>
              <a:t>Terugblik op statutenwijziging inzake stemrecht gepensioneerden</a:t>
            </a:r>
          </a:p>
          <a:p>
            <a:pPr lvl="0">
              <a:buFont typeface="+mj-lt"/>
              <a:buAutoNum type="arabicPeriod"/>
            </a:pPr>
            <a:r>
              <a:rPr lang="nl-NL" sz="3100" dirty="0">
                <a:ea typeface="Calibri" panose="020F0502020204030204" pitchFamily="34" charset="0"/>
              </a:rPr>
              <a:t>Hoe verhoudt de premie van de regeling voor apothekers zich ten opzichte van andere pensioenregelingen?</a:t>
            </a:r>
          </a:p>
          <a:p>
            <a:pPr lvl="0">
              <a:buFont typeface="+mj-lt"/>
              <a:buAutoNum type="arabicPeriod"/>
            </a:pPr>
            <a:r>
              <a:rPr lang="nl-NL" sz="3100" dirty="0">
                <a:ea typeface="Calibri" panose="020F0502020204030204" pitchFamily="34" charset="0"/>
              </a:rPr>
              <a:t>Rondvraag en sluiting</a:t>
            </a:r>
          </a:p>
          <a:p>
            <a:pPr>
              <a:buNone/>
            </a:pP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476672"/>
            <a:ext cx="8748464" cy="936104"/>
          </a:xfrm>
        </p:spPr>
        <p:txBody>
          <a:bodyPr/>
          <a:lstStyle/>
          <a:p>
            <a:r>
              <a:rPr lang="nl-NL" dirty="0">
                <a:effectLst/>
              </a:rPr>
              <a:t>Concept</a:t>
            </a:r>
            <a:r>
              <a:rPr lang="nl-NL" dirty="0"/>
              <a:t> </a:t>
            </a:r>
            <a:r>
              <a:rPr lang="nl-NL" dirty="0">
                <a:effectLst/>
              </a:rPr>
              <a:t>verslagen </a:t>
            </a:r>
            <a:r>
              <a:rPr lang="nl-NL" dirty="0" err="1">
                <a:effectLst/>
              </a:rPr>
              <a:t>ALV’s</a:t>
            </a:r>
            <a:r>
              <a:rPr lang="nl-NL" dirty="0">
                <a:effectLst/>
              </a:rPr>
              <a:t> 2016</a:t>
            </a:r>
          </a:p>
        </p:txBody>
      </p:sp>
      <p:sp>
        <p:nvSpPr>
          <p:cNvPr id="3" name="Tijdelijke aanduiding voor inhoud 2"/>
          <p:cNvSpPr>
            <a:spLocks noGrp="1"/>
          </p:cNvSpPr>
          <p:nvPr>
            <p:ph idx="1"/>
          </p:nvPr>
        </p:nvSpPr>
        <p:spPr>
          <a:xfrm>
            <a:off x="107504" y="2060847"/>
            <a:ext cx="8352928" cy="4583329"/>
          </a:xfrm>
        </p:spPr>
        <p:txBody>
          <a:bodyPr>
            <a:normAutofit/>
          </a:bodyPr>
          <a:lstStyle/>
          <a:p>
            <a:pPr>
              <a:buFont typeface="Arial"/>
              <a:buChar char="•"/>
            </a:pPr>
            <a:r>
              <a:rPr lang="nl-NL" dirty="0"/>
              <a:t>Concept verslag ALV </a:t>
            </a:r>
            <a:r>
              <a:rPr lang="nl-NL" dirty="0" smtClean="0"/>
              <a:t>8 </a:t>
            </a:r>
            <a:r>
              <a:rPr lang="nl-NL" dirty="0">
                <a:ea typeface="Calibri" panose="020F0502020204030204" pitchFamily="34" charset="0"/>
              </a:rPr>
              <a:t>november </a:t>
            </a:r>
            <a:r>
              <a:rPr lang="nl-NL" dirty="0"/>
              <a:t>2016</a:t>
            </a:r>
          </a:p>
          <a:p>
            <a:pPr>
              <a:buFont typeface="Arial"/>
              <a:buChar char="•"/>
            </a:pPr>
            <a:r>
              <a:rPr lang="nl-NL" dirty="0"/>
              <a:t>Concept verslag ALV </a:t>
            </a:r>
            <a:r>
              <a:rPr lang="nl-NL" dirty="0" smtClean="0">
                <a:ea typeface="Calibri" panose="020F0502020204030204" pitchFamily="34" charset="0"/>
              </a:rPr>
              <a:t>24 </a:t>
            </a:r>
            <a:r>
              <a:rPr lang="nl-NL" dirty="0">
                <a:ea typeface="Calibri" panose="020F0502020204030204" pitchFamily="34" charset="0"/>
              </a:rPr>
              <a:t>november </a:t>
            </a:r>
            <a:r>
              <a:rPr lang="nl-NL" dirty="0"/>
              <a:t>2016</a:t>
            </a:r>
          </a:p>
          <a:p>
            <a:endParaRPr lang="nl-NL" dirty="0"/>
          </a:p>
        </p:txBody>
      </p:sp>
    </p:spTree>
    <p:extLst>
      <p:ext uri="{BB962C8B-B14F-4D97-AF65-F5344CB8AC3E}">
        <p14:creationId xmlns:p14="http://schemas.microsoft.com/office/powerpoint/2010/main" val="2829982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148" y="260648"/>
            <a:ext cx="8748464" cy="936104"/>
          </a:xfrm>
        </p:spPr>
        <p:txBody>
          <a:bodyPr/>
          <a:lstStyle/>
          <a:p>
            <a:pPr lvl="0"/>
            <a:r>
              <a:rPr lang="nl-NL" dirty="0">
                <a:effectLst/>
              </a:rPr>
              <a:t>Bestuurszaken</a:t>
            </a:r>
            <a:r>
              <a:rPr lang="nl-NL" dirty="0">
                <a:ea typeface="Calibri" panose="020F0502020204030204" pitchFamily="34" charset="0"/>
              </a:rPr>
              <a:t> </a:t>
            </a:r>
            <a:r>
              <a:rPr lang="nl-NL" dirty="0" smtClean="0">
                <a:effectLst/>
              </a:rPr>
              <a:t>BPOA (1)</a:t>
            </a:r>
            <a:endParaRPr lang="nl-NL" dirty="0">
              <a:effectLst/>
            </a:endParaRPr>
          </a:p>
        </p:txBody>
      </p:sp>
      <p:sp>
        <p:nvSpPr>
          <p:cNvPr id="3" name="Tijdelijke aanduiding voor inhoud 2"/>
          <p:cNvSpPr>
            <a:spLocks noGrp="1"/>
          </p:cNvSpPr>
          <p:nvPr>
            <p:ph idx="1"/>
          </p:nvPr>
        </p:nvSpPr>
        <p:spPr>
          <a:xfrm>
            <a:off x="107504" y="1484785"/>
            <a:ext cx="8352928" cy="5159392"/>
          </a:xfrm>
        </p:spPr>
        <p:txBody>
          <a:bodyPr>
            <a:normAutofit/>
          </a:bodyPr>
          <a:lstStyle/>
          <a:p>
            <a:pPr>
              <a:buFont typeface="Arial"/>
              <a:buChar char="•"/>
            </a:pPr>
            <a:r>
              <a:rPr lang="nl-NL" dirty="0"/>
              <a:t>Vacature nieuw bestuurslid BPOA i.v.m. v</a:t>
            </a:r>
            <a:r>
              <a:rPr lang="nl-NL" dirty="0" smtClean="0"/>
              <a:t>ertrek Bas </a:t>
            </a:r>
            <a:r>
              <a:rPr lang="nl-NL" dirty="0"/>
              <a:t>Steffens naar </a:t>
            </a:r>
            <a:r>
              <a:rPr lang="nl-NL" dirty="0" smtClean="0"/>
              <a:t>SPOA</a:t>
            </a:r>
            <a:endParaRPr lang="nl-NL" dirty="0"/>
          </a:p>
          <a:p>
            <a:pPr>
              <a:buFont typeface="Arial"/>
              <a:buChar char="•"/>
            </a:pPr>
            <a:r>
              <a:rPr lang="nl-NL" dirty="0"/>
              <a:t>Voordracht </a:t>
            </a:r>
            <a:r>
              <a:rPr lang="nl-NL" dirty="0" smtClean="0"/>
              <a:t>bestuur BPOA</a:t>
            </a:r>
            <a:r>
              <a:rPr lang="nl-NL" dirty="0"/>
              <a:t>: Roelf-Jan Dijkhuizen </a:t>
            </a:r>
          </a:p>
          <a:p>
            <a:pPr>
              <a:buFont typeface="Arial"/>
              <a:buChar char="•"/>
            </a:pPr>
            <a:r>
              <a:rPr lang="nl-NL" dirty="0"/>
              <a:t>Geen tegenkandidaten gemeld</a:t>
            </a:r>
          </a:p>
          <a:p>
            <a:pPr>
              <a:buFont typeface="Arial"/>
              <a:buChar char="•"/>
            </a:pPr>
            <a:r>
              <a:rPr lang="nl-NL" dirty="0" smtClean="0"/>
              <a:t>Toelichting kandidaat Roelf-Jan Dijkhuizen</a:t>
            </a:r>
          </a:p>
          <a:p>
            <a:pPr>
              <a:buFont typeface="Arial"/>
              <a:buChar char="•"/>
            </a:pPr>
            <a:r>
              <a:rPr lang="nl-NL" dirty="0" smtClean="0"/>
              <a:t>Stemming inzake Roelf-Jan Dijkhuizen als  bestuurder BPOA </a:t>
            </a:r>
            <a:r>
              <a:rPr lang="nl-NL" sz="2400" dirty="0" smtClean="0"/>
              <a:t>(alle leden zijn stemgerechtigd) </a:t>
            </a:r>
          </a:p>
          <a:p>
            <a:endParaRPr lang="nl-NL" dirty="0"/>
          </a:p>
        </p:txBody>
      </p:sp>
    </p:spTree>
    <p:extLst>
      <p:ext uri="{BB962C8B-B14F-4D97-AF65-F5344CB8AC3E}">
        <p14:creationId xmlns:p14="http://schemas.microsoft.com/office/powerpoint/2010/main" val="639776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476672"/>
            <a:ext cx="7715200" cy="1123528"/>
          </a:xfrm>
        </p:spPr>
        <p:txBody>
          <a:bodyPr/>
          <a:lstStyle/>
          <a:p>
            <a:r>
              <a:rPr lang="nl-NL" dirty="0" smtClean="0"/>
              <a:t>Bestuurszaken BPOA (2)</a:t>
            </a:r>
            <a:br>
              <a:rPr lang="nl-NL" dirty="0" smtClean="0"/>
            </a:br>
            <a:r>
              <a:rPr lang="nl-NL" sz="2800" dirty="0" smtClean="0"/>
              <a:t>Aftredingsrooster BPOA</a:t>
            </a:r>
            <a:endParaRPr lang="nl-NL" sz="2800" dirty="0"/>
          </a:p>
        </p:txBody>
      </p:sp>
      <p:pic>
        <p:nvPicPr>
          <p:cNvPr id="4" name="Tijdelijke aanduiding voor inhoud 3" descr="Schermafbeelding 2017-04-19 om 15.31.47.png"/>
          <p:cNvPicPr>
            <a:picLocks noGrp="1" noChangeAspect="1"/>
          </p:cNvPicPr>
          <p:nvPr>
            <p:ph idx="1"/>
          </p:nvPr>
        </p:nvPicPr>
        <p:blipFill rotWithShape="1">
          <a:blip r:embed="rId2">
            <a:extLst>
              <a:ext uri="{28A0092B-C50C-407E-A947-70E740481C1C}">
                <a14:useLocalDpi xmlns:a14="http://schemas.microsoft.com/office/drawing/2010/main" val="0"/>
              </a:ext>
            </a:extLst>
          </a:blip>
          <a:srcRect t="4204" b="-41940"/>
          <a:stretch/>
        </p:blipFill>
        <p:spPr>
          <a:xfrm>
            <a:off x="395536" y="2116525"/>
            <a:ext cx="7715200" cy="3390166"/>
          </a:xfrm>
          <a:prstGeom prst="rect">
            <a:avLst/>
          </a:prstGeom>
        </p:spPr>
      </p:pic>
    </p:spTree>
    <p:extLst>
      <p:ext uri="{BB962C8B-B14F-4D97-AF65-F5344CB8AC3E}">
        <p14:creationId xmlns:p14="http://schemas.microsoft.com/office/powerpoint/2010/main" val="3994476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148" y="260648"/>
            <a:ext cx="8748464" cy="936104"/>
          </a:xfrm>
        </p:spPr>
        <p:txBody>
          <a:bodyPr/>
          <a:lstStyle/>
          <a:p>
            <a:pPr lvl="0"/>
            <a:r>
              <a:rPr lang="nl-NL" dirty="0">
                <a:effectLst/>
              </a:rPr>
              <a:t>Bestuurszaken</a:t>
            </a:r>
            <a:r>
              <a:rPr lang="nl-NL" dirty="0">
                <a:ea typeface="Calibri" panose="020F0502020204030204" pitchFamily="34" charset="0"/>
              </a:rPr>
              <a:t> </a:t>
            </a:r>
            <a:r>
              <a:rPr lang="nl-NL" dirty="0">
                <a:effectLst/>
              </a:rPr>
              <a:t>SPOA</a:t>
            </a:r>
          </a:p>
        </p:txBody>
      </p:sp>
      <p:sp>
        <p:nvSpPr>
          <p:cNvPr id="3" name="Tijdelijke aanduiding voor inhoud 2"/>
          <p:cNvSpPr>
            <a:spLocks noGrp="1"/>
          </p:cNvSpPr>
          <p:nvPr>
            <p:ph idx="1"/>
          </p:nvPr>
        </p:nvSpPr>
        <p:spPr>
          <a:xfrm>
            <a:off x="107504" y="1484785"/>
            <a:ext cx="8352928" cy="5159392"/>
          </a:xfrm>
        </p:spPr>
        <p:txBody>
          <a:bodyPr>
            <a:normAutofit/>
          </a:bodyPr>
          <a:lstStyle/>
          <a:p>
            <a:pPr>
              <a:buFont typeface="Arial"/>
              <a:buChar char="•"/>
            </a:pPr>
            <a:r>
              <a:rPr lang="nl-NL" dirty="0"/>
              <a:t>Aftreden Mark Hagenzieker als voorzitter </a:t>
            </a:r>
            <a:endParaRPr lang="nl-NL" sz="3000" dirty="0"/>
          </a:p>
          <a:p>
            <a:pPr>
              <a:buFont typeface="Arial"/>
              <a:buChar char="•"/>
            </a:pPr>
            <a:r>
              <a:rPr lang="nl-NL" dirty="0"/>
              <a:t>Aantreden Mariëtte van de Lustgraaf-Wielens als voorzitter</a:t>
            </a:r>
            <a:endParaRPr lang="nl-NL" sz="3000" dirty="0"/>
          </a:p>
          <a:p>
            <a:pPr>
              <a:buFont typeface="Arial"/>
              <a:buChar char="•"/>
            </a:pPr>
            <a:r>
              <a:rPr lang="nl-NL" dirty="0"/>
              <a:t>Bas Steffens aspirant bestuurslid</a:t>
            </a:r>
          </a:p>
          <a:p>
            <a:pPr>
              <a:buFont typeface="Arial"/>
              <a:buChar char="•"/>
            </a:pPr>
            <a:r>
              <a:rPr lang="nl-NL" dirty="0"/>
              <a:t>Vacature bestuurslid voor </a:t>
            </a:r>
            <a:r>
              <a:rPr lang="nl-NL" dirty="0" smtClean="0"/>
              <a:t>bestuur SPOA </a:t>
            </a:r>
            <a:r>
              <a:rPr lang="nl-NL" dirty="0"/>
              <a:t>2017</a:t>
            </a:r>
            <a:endParaRPr lang="nl-NL" sz="3000" dirty="0"/>
          </a:p>
          <a:p>
            <a:endParaRPr lang="nl-NL" dirty="0"/>
          </a:p>
        </p:txBody>
      </p:sp>
    </p:spTree>
    <p:extLst>
      <p:ext uri="{BB962C8B-B14F-4D97-AF65-F5344CB8AC3E}">
        <p14:creationId xmlns:p14="http://schemas.microsoft.com/office/powerpoint/2010/main" val="1475843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692696"/>
            <a:ext cx="8748464" cy="936104"/>
          </a:xfrm>
        </p:spPr>
        <p:txBody>
          <a:bodyPr/>
          <a:lstStyle/>
          <a:p>
            <a:pPr lvl="0"/>
            <a:r>
              <a:rPr lang="nl-NL" sz="3600" dirty="0">
                <a:effectLst/>
              </a:rPr>
              <a:t>Terugblik statutenwijziging stemrecht voor gepensioneerden en ex-deelnemers (1)</a:t>
            </a:r>
          </a:p>
        </p:txBody>
      </p:sp>
      <p:sp>
        <p:nvSpPr>
          <p:cNvPr id="3" name="Tijdelijke aanduiding voor inhoud 2"/>
          <p:cNvSpPr>
            <a:spLocks noGrp="1"/>
          </p:cNvSpPr>
          <p:nvPr>
            <p:ph idx="1"/>
          </p:nvPr>
        </p:nvSpPr>
        <p:spPr>
          <a:xfrm>
            <a:off x="129179" y="2204864"/>
            <a:ext cx="8352928" cy="4653136"/>
          </a:xfrm>
        </p:spPr>
        <p:txBody>
          <a:bodyPr>
            <a:normAutofit/>
          </a:bodyPr>
          <a:lstStyle/>
          <a:p>
            <a:pPr>
              <a:buFont typeface="Arial"/>
              <a:buChar char="•"/>
            </a:pPr>
            <a:r>
              <a:rPr lang="nl-NL" dirty="0"/>
              <a:t>Uitbreiding van stemgerechtigde leden betreft gepensioneerde en gewezen apothekers </a:t>
            </a:r>
            <a:r>
              <a:rPr lang="nl-NL" sz="2400" dirty="0"/>
              <a:t>(voorheen: buitengewone leden)</a:t>
            </a:r>
          </a:p>
          <a:p>
            <a:pPr>
              <a:buFont typeface="Arial"/>
              <a:buChar char="•"/>
            </a:pPr>
            <a:r>
              <a:rPr lang="nl-NL" sz="3000" dirty="0"/>
              <a:t>Uitbreiding betreft niet de nabestaanden van (voormalig) apothekers, deze worden wel voor </a:t>
            </a:r>
            <a:r>
              <a:rPr lang="nl-NL" sz="3000" dirty="0" err="1"/>
              <a:t>ALV’s</a:t>
            </a:r>
            <a:r>
              <a:rPr lang="nl-NL" sz="3000" dirty="0"/>
              <a:t> als toehoorder uitgenodigd</a:t>
            </a:r>
          </a:p>
          <a:p>
            <a:pPr marL="0" indent="0">
              <a:buNone/>
            </a:pPr>
            <a:endParaRPr lang="nl-NL" dirty="0"/>
          </a:p>
        </p:txBody>
      </p:sp>
    </p:spTree>
    <p:extLst>
      <p:ext uri="{BB962C8B-B14F-4D97-AF65-F5344CB8AC3E}">
        <p14:creationId xmlns:p14="http://schemas.microsoft.com/office/powerpoint/2010/main" val="1184375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7504" y="1988840"/>
            <a:ext cx="8352928" cy="4653136"/>
          </a:xfrm>
        </p:spPr>
        <p:txBody>
          <a:bodyPr>
            <a:normAutofit fontScale="62500" lnSpcReduction="20000"/>
          </a:bodyPr>
          <a:lstStyle/>
          <a:p>
            <a:pPr marL="0" indent="0">
              <a:buNone/>
            </a:pPr>
            <a:r>
              <a:rPr lang="nl-NL" sz="4500" dirty="0"/>
              <a:t>Stemrecht voormalig apothekers </a:t>
            </a:r>
            <a:r>
              <a:rPr lang="nl-NL" sz="4500" u="sng" dirty="0"/>
              <a:t>niet</a:t>
            </a:r>
            <a:r>
              <a:rPr lang="nl-NL" sz="4500" dirty="0"/>
              <a:t>:</a:t>
            </a:r>
          </a:p>
          <a:p>
            <a:pPr>
              <a:buFont typeface="Arial"/>
              <a:buChar char="•"/>
            </a:pPr>
            <a:r>
              <a:rPr lang="nl-NL" dirty="0">
                <a:solidFill>
                  <a:srgbClr val="0986ED"/>
                </a:solidFill>
              </a:rPr>
              <a:t>Over de inhoud van de pensioenregeling</a:t>
            </a:r>
          </a:p>
          <a:p>
            <a:pPr>
              <a:buFont typeface="Arial"/>
              <a:buChar char="•"/>
            </a:pPr>
            <a:r>
              <a:rPr lang="nl-NL" dirty="0">
                <a:solidFill>
                  <a:srgbClr val="0986ED"/>
                </a:solidFill>
              </a:rPr>
              <a:t>Over de hoogte van de pensioenpremie</a:t>
            </a:r>
          </a:p>
          <a:p>
            <a:pPr>
              <a:buFont typeface="Arial"/>
              <a:buChar char="•"/>
            </a:pPr>
            <a:r>
              <a:rPr lang="nl-NL" dirty="0">
                <a:solidFill>
                  <a:srgbClr val="0986ED"/>
                </a:solidFill>
              </a:rPr>
              <a:t>Over verplichtstelling van de pensioenregeling</a:t>
            </a:r>
          </a:p>
          <a:p>
            <a:pPr>
              <a:buFont typeface="Wingdings" charset="2"/>
              <a:buChar char="Ø"/>
            </a:pPr>
            <a:endParaRPr lang="nl-NL" dirty="0">
              <a:solidFill>
                <a:srgbClr val="0986ED"/>
              </a:solidFill>
            </a:endParaRPr>
          </a:p>
          <a:p>
            <a:pPr marL="0" lvl="0" indent="0">
              <a:buNone/>
            </a:pPr>
            <a:r>
              <a:rPr lang="nl-NL" sz="4500" dirty="0"/>
              <a:t>Stemrecht voormalig apothekers </a:t>
            </a:r>
            <a:r>
              <a:rPr lang="nl-NL" sz="4500" u="sng" dirty="0"/>
              <a:t>w</a:t>
            </a:r>
            <a:r>
              <a:rPr lang="nl-NL" sz="4500" u="sng" dirty="0">
                <a:solidFill>
                  <a:prstClr val="black">
                    <a:lumMod val="50000"/>
                    <a:lumOff val="50000"/>
                  </a:prstClr>
                </a:solidFill>
              </a:rPr>
              <a:t>el</a:t>
            </a:r>
            <a:r>
              <a:rPr lang="nl-NL" sz="4500" dirty="0">
                <a:solidFill>
                  <a:prstClr val="black">
                    <a:lumMod val="50000"/>
                    <a:lumOff val="50000"/>
                  </a:prstClr>
                </a:solidFill>
              </a:rPr>
              <a:t>:</a:t>
            </a:r>
          </a:p>
          <a:p>
            <a:pPr>
              <a:buFont typeface="Arial"/>
              <a:buChar char="•"/>
            </a:pPr>
            <a:r>
              <a:rPr lang="nl-NL" dirty="0">
                <a:solidFill>
                  <a:srgbClr val="0986ED"/>
                </a:solidFill>
              </a:rPr>
              <a:t>Over het vaststellen van de begroting</a:t>
            </a:r>
          </a:p>
          <a:p>
            <a:pPr>
              <a:buFont typeface="Arial"/>
              <a:buChar char="•"/>
            </a:pPr>
            <a:r>
              <a:rPr lang="nl-NL" dirty="0">
                <a:solidFill>
                  <a:srgbClr val="0986ED"/>
                </a:solidFill>
              </a:rPr>
              <a:t>Over het  benoemen, schorsen en ontslaan van bestuursleden van BPOA</a:t>
            </a:r>
          </a:p>
          <a:p>
            <a:pPr>
              <a:buFont typeface="Arial"/>
              <a:buChar char="•"/>
            </a:pPr>
            <a:r>
              <a:rPr lang="nl-NL" dirty="0">
                <a:solidFill>
                  <a:srgbClr val="0986ED"/>
                </a:solidFill>
              </a:rPr>
              <a:t>Over het  nemen van een besluit over de wijziging van de statuten en tot ontbinding van BPOA</a:t>
            </a:r>
          </a:p>
          <a:p>
            <a:pPr>
              <a:buFont typeface="Arial"/>
              <a:buChar char="•"/>
            </a:pPr>
            <a:r>
              <a:rPr lang="nl-NL" dirty="0">
                <a:solidFill>
                  <a:srgbClr val="0986ED"/>
                </a:solidFill>
              </a:rPr>
              <a:t>Over het  vaststellen van de contributie van de leden</a:t>
            </a:r>
          </a:p>
          <a:p>
            <a:pPr>
              <a:buFont typeface="Arial"/>
              <a:buChar char="•"/>
            </a:pPr>
            <a:r>
              <a:rPr lang="nl-NL" dirty="0">
                <a:solidFill>
                  <a:srgbClr val="0986ED"/>
                </a:solidFill>
              </a:rPr>
              <a:t>Over besluiten inzake het aangaan van geldleningen, of het op zich nemen van andere financiële verplichtingen</a:t>
            </a:r>
          </a:p>
          <a:p>
            <a:pPr marL="0" indent="0">
              <a:buNone/>
            </a:pPr>
            <a:endParaRPr lang="nl-NL" dirty="0"/>
          </a:p>
        </p:txBody>
      </p:sp>
      <p:sp>
        <p:nvSpPr>
          <p:cNvPr id="6" name="Titel 1"/>
          <p:cNvSpPr>
            <a:spLocks noGrp="1"/>
          </p:cNvSpPr>
          <p:nvPr>
            <p:ph type="title"/>
          </p:nvPr>
        </p:nvSpPr>
        <p:spPr>
          <a:xfrm>
            <a:off x="179512" y="692696"/>
            <a:ext cx="8748464" cy="936104"/>
          </a:xfrm>
        </p:spPr>
        <p:txBody>
          <a:bodyPr/>
          <a:lstStyle/>
          <a:p>
            <a:pPr lvl="0"/>
            <a:r>
              <a:rPr lang="nl-NL" sz="3600" dirty="0">
                <a:effectLst/>
              </a:rPr>
              <a:t>Terugblik statutenwijziging stemrecht voor gepensioneerden en ex-deelnemers </a:t>
            </a:r>
            <a:r>
              <a:rPr lang="nl-NL" sz="3600" dirty="0" smtClean="0">
                <a:effectLst/>
              </a:rPr>
              <a:t>(2)</a:t>
            </a:r>
            <a:endParaRPr lang="nl-NL" sz="3600" dirty="0">
              <a:effectLst/>
            </a:endParaRPr>
          </a:p>
        </p:txBody>
      </p:sp>
    </p:spTree>
    <p:extLst>
      <p:ext uri="{BB962C8B-B14F-4D97-AF65-F5344CB8AC3E}">
        <p14:creationId xmlns:p14="http://schemas.microsoft.com/office/powerpoint/2010/main" val="1819001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effectLst/>
              </a:rPr>
              <a:t>Vergelijking premie met andere fondsen</a:t>
            </a:r>
          </a:p>
        </p:txBody>
      </p:sp>
      <p:sp>
        <p:nvSpPr>
          <p:cNvPr id="3" name="Tijdelijke aanduiding voor dianummer 2"/>
          <p:cNvSpPr>
            <a:spLocks noGrp="1"/>
          </p:cNvSpPr>
          <p:nvPr>
            <p:ph type="sldNum" sz="quarter" idx="4294967295"/>
          </p:nvPr>
        </p:nvSpPr>
        <p:spPr>
          <a:xfrm>
            <a:off x="7003335" y="6494895"/>
            <a:ext cx="2133600" cy="365125"/>
          </a:xfrm>
          <a:prstGeom prst="rect">
            <a:avLst/>
          </a:prstGeom>
        </p:spPr>
        <p:txBody>
          <a:bodyPr/>
          <a:lstStyle/>
          <a:p>
            <a:fld id="{9CD4C2E2-235D-9347-9ADB-2FB043AD93DD}" type="slidenum">
              <a:rPr lang="nl-NL" smtClean="0"/>
              <a:t>9</a:t>
            </a:fld>
            <a:endParaRPr lang="nl-NL"/>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3182493392"/>
              </p:ext>
            </p:extLst>
          </p:nvPr>
        </p:nvGraphicFramePr>
        <p:xfrm>
          <a:off x="179512" y="1916832"/>
          <a:ext cx="8064896" cy="3757507"/>
        </p:xfrm>
        <a:graphic>
          <a:graphicData uri="http://schemas.openxmlformats.org/drawingml/2006/table">
            <a:tbl>
              <a:tblPr firstRow="1" bandRow="1"/>
              <a:tblGrid>
                <a:gridCol w="2500118">
                  <a:extLst>
                    <a:ext uri="{9D8B030D-6E8A-4147-A177-3AD203B41FA5}">
                      <a16:colId xmlns:a16="http://schemas.microsoft.com/office/drawing/2014/main" xmlns="" val="3215612624"/>
                    </a:ext>
                  </a:extLst>
                </a:gridCol>
                <a:gridCol w="5564778">
                  <a:extLst>
                    <a:ext uri="{9D8B030D-6E8A-4147-A177-3AD203B41FA5}">
                      <a16:colId xmlns:a16="http://schemas.microsoft.com/office/drawing/2014/main" xmlns="" val="1210166897"/>
                    </a:ext>
                  </a:extLst>
                </a:gridCol>
              </a:tblGrid>
              <a:tr h="429933">
                <a:tc>
                  <a:txBody>
                    <a:bodyPr/>
                    <a:lstStyle/>
                    <a:p>
                      <a:pPr>
                        <a:lnSpc>
                          <a:spcPct val="107000"/>
                        </a:lnSpc>
                        <a:spcAft>
                          <a:spcPts val="0"/>
                        </a:spcAft>
                      </a:pPr>
                      <a:r>
                        <a:rPr lang="nl-NL" sz="18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Fonds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a:lnSpc>
                          <a:spcPct val="107000"/>
                        </a:lnSpc>
                        <a:spcAft>
                          <a:spcPts val="0"/>
                        </a:spcAft>
                      </a:pPr>
                      <a:r>
                        <a:rPr lang="nl-NL" sz="18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Premie 2017 (% v.d. pensioengrondslag)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xmlns="" val="1491862371"/>
                  </a:ext>
                </a:extLst>
              </a:tr>
              <a:tr h="429933">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SPOA</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22,7% (met opbouw van partnerpensioen)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xmlns="" val="3879588694"/>
                  </a:ext>
                </a:extLst>
              </a:tr>
              <a:tr h="429933">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ABP</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a:lnSpc>
                          <a:spcPct val="107000"/>
                        </a:lnSpc>
                        <a:spcAft>
                          <a:spcPts val="0"/>
                        </a:spcAft>
                      </a:pPr>
                      <a:r>
                        <a:rPr lang="nl-NL" sz="1800" kern="1200" dirty="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21,1% (alleen opbouw van partnerpensioen </a:t>
                      </a:r>
                      <a:r>
                        <a:rPr lang="nl-NL" sz="1800" kern="1200" baseline="0" dirty="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na pensioendatum</a:t>
                      </a:r>
                      <a:r>
                        <a:rPr lang="nl-NL" sz="1800" kern="1200" dirty="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xmlns="" val="962699886"/>
                  </a:ext>
                </a:extLst>
              </a:tr>
              <a:tr h="429933">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PFZW</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23,5% (halve opbouw van partnerpensioen)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xmlns="" val="3709342040"/>
                  </a:ext>
                </a:extLst>
              </a:tr>
              <a:tr h="429933">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PMA</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26,4 % (excl. vakantietoeslag)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xmlns="" val="3705935148"/>
                  </a:ext>
                </a:extLst>
              </a:tr>
              <a:tr h="429933">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Fysiotherapeuten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26,2% (laag max. salaris)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xmlns="" val="2657035937"/>
                  </a:ext>
                </a:extLst>
              </a:tr>
              <a:tr h="1020798">
                <a:tc>
                  <a:txBody>
                    <a:bodyPr/>
                    <a:lstStyle/>
                    <a:p>
                      <a:pPr>
                        <a:lnSpc>
                          <a:spcPct val="107000"/>
                        </a:lnSpc>
                        <a:spcAft>
                          <a:spcPts val="0"/>
                        </a:spcAft>
                      </a:pPr>
                      <a:r>
                        <a:rPr lang="nl-NL" sz="1800" kern="120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Dierenartsen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a:lnSpc>
                          <a:spcPct val="107000"/>
                        </a:lnSpc>
                        <a:spcAft>
                          <a:spcPts val="0"/>
                        </a:spcAft>
                      </a:pPr>
                      <a:r>
                        <a:rPr lang="nl-NL" sz="1800" kern="1200" dirty="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Leeftijdsafhankelijk (laag max. salaris):</a:t>
                      </a:r>
                      <a:br>
                        <a:rPr lang="nl-NL" sz="1800" kern="1200" dirty="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br>
                      <a:r>
                        <a:rPr lang="nl-NL" sz="1800" kern="1200" dirty="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20-24 jr.: 10,3%</a:t>
                      </a:r>
                      <a:br>
                        <a:rPr lang="nl-NL" sz="1800" kern="1200" dirty="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br>
                      <a:r>
                        <a:rPr lang="nl-NL" sz="1800" kern="1200" dirty="0">
                          <a:solidFill>
                            <a:srgbClr val="04599F"/>
                          </a:solidFill>
                          <a:effectLst/>
                          <a:latin typeface="Calibri" panose="020F0502020204030204" pitchFamily="34" charset="0"/>
                          <a:ea typeface="Times New Roman" panose="02020603050405020304" pitchFamily="18" charset="0"/>
                          <a:cs typeface="Calibri" panose="020F0502020204030204" pitchFamily="34" charset="0"/>
                        </a:rPr>
                        <a:t>60-64 jr.: 31,5%</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xmlns="" val="2483883253"/>
                  </a:ext>
                </a:extLst>
              </a:tr>
            </a:tbl>
          </a:graphicData>
        </a:graphic>
      </p:graphicFrame>
    </p:spTree>
    <p:extLst>
      <p:ext uri="{BB962C8B-B14F-4D97-AF65-F5344CB8AC3E}">
        <p14:creationId xmlns:p14="http://schemas.microsoft.com/office/powerpoint/2010/main" val="37393229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AB0B84317B6B146887234003F98DA9D" ma:contentTypeVersion="7" ma:contentTypeDescription="Een nieuw document maken." ma:contentTypeScope="" ma:versionID="88866baea3c3fd69a0bf8e20864d83e9">
  <xsd:schema xmlns:xsd="http://www.w3.org/2001/XMLSchema" xmlns:xs="http://www.w3.org/2001/XMLSchema" xmlns:p="http://schemas.microsoft.com/office/2006/metadata/properties" xmlns:ns2="4f916fa5-da1a-4b7e-ae10-fbfa436344ac" xmlns:ns3="c316232c-6e26-4d36-b41f-5731e9c1fc9f" targetNamespace="http://schemas.microsoft.com/office/2006/metadata/properties" ma:root="true" ma:fieldsID="2115d30b46be1fb82345b176267ee207" ns2:_="" ns3:_="">
    <xsd:import namespace="4f916fa5-da1a-4b7e-ae10-fbfa436344ac"/>
    <xsd:import namespace="c316232c-6e26-4d36-b41f-5731e9c1fc9f"/>
    <xsd:element name="properties">
      <xsd:complexType>
        <xsd:sequence>
          <xsd:element name="documentManagement">
            <xsd:complexType>
              <xsd:all>
                <xsd:element ref="ns2:SharedWithUsers" minOccurs="0"/>
                <xsd:element ref="ns2:SharedWithDetails" minOccurs="0"/>
                <xsd:element ref="ns2:SharingHintHash" minOccurs="0"/>
                <xsd:element ref="ns2:LastSharedByUser" minOccurs="0"/>
                <xsd:element ref="ns2:LastSharedByTim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916fa5-da1a-4b7e-ae10-fbfa436344ac"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316232c-6e26-4d36-b41f-5731e9c1fc9f"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FA909D-34F9-4A4E-92BF-9D9B56B6932A}">
  <ds:schemaRefs>
    <ds:schemaRef ds:uri="http://schemas.microsoft.com/sharepoint/v3/contenttype/forms"/>
  </ds:schemaRefs>
</ds:datastoreItem>
</file>

<file path=customXml/itemProps2.xml><?xml version="1.0" encoding="utf-8"?>
<ds:datastoreItem xmlns:ds="http://schemas.openxmlformats.org/officeDocument/2006/customXml" ds:itemID="{91079275-A785-4311-82C6-DD5B750BC5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916fa5-da1a-4b7e-ae10-fbfa436344ac"/>
    <ds:schemaRef ds:uri="c316232c-6e26-4d36-b41f-5731e9c1fc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130F48-7673-4852-8C3B-7D33533122CE}">
  <ds:schemaRefs>
    <ds:schemaRef ds:uri="http://purl.org/dc/terms/"/>
    <ds:schemaRef ds:uri="http://schemas.microsoft.com/office/infopath/2007/PartnerControls"/>
    <ds:schemaRef ds:uri="http://schemas.microsoft.com/office/2006/documentManagement/types"/>
    <ds:schemaRef ds:uri="http://www.w3.org/XML/1998/namespace"/>
    <ds:schemaRef ds:uri="http://purl.org/dc/elements/1.1/"/>
    <ds:schemaRef ds:uri="http://purl.org/dc/dcmityp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Executive</Template>
  <TotalTime>0</TotalTime>
  <Words>934</Words>
  <Application>Microsoft Macintosh PowerPoint</Application>
  <PresentationFormat>Diavoorstelling (4:3)</PresentationFormat>
  <Paragraphs>99</Paragraphs>
  <Slides>15</Slides>
  <Notes>5</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Executive</vt:lpstr>
      <vt:lpstr>Algemene ledenvergadering BPOA</vt:lpstr>
      <vt:lpstr>Agenda</vt:lpstr>
      <vt:lpstr>Concept verslagen ALV’s 2016</vt:lpstr>
      <vt:lpstr>Bestuurszaken BPOA (1)</vt:lpstr>
      <vt:lpstr>Bestuurszaken BPOA (2) Aftredingsrooster BPOA</vt:lpstr>
      <vt:lpstr>Bestuurszaken SPOA</vt:lpstr>
      <vt:lpstr>Terugblik statutenwijziging stemrecht voor gepensioneerden en ex-deelnemers (1)</vt:lpstr>
      <vt:lpstr>Terugblik statutenwijziging stemrecht voor gepensioneerden en ex-deelnemers (2)</vt:lpstr>
      <vt:lpstr>Vergelijking premie met andere fondsen</vt:lpstr>
      <vt:lpstr>Kan ik het zelf beter?</vt:lpstr>
      <vt:lpstr>BPOA is voorstander van een collectieve pensioenregeling</vt:lpstr>
      <vt:lpstr>Lidmaatschap BPOA</vt:lpstr>
      <vt:lpstr>Algemene Ledenvergadering goedkeuring Jaarverslag 2016</vt:lpstr>
      <vt:lpstr>Rondvraag en sluiting</vt:lpstr>
      <vt:lpstr>Districtsbijeenkomsten KNMP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2014-04-07T09:46:43Z</dcterms:created>
  <dcterms:modified xsi:type="dcterms:W3CDTF">2017-07-20T09:59:40Z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0x0101006AB0B84317B6B146887234003F98DA9D</vt:lpwstr>
  </property>
</Properties>
</file>